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751"/>
  </p:normalViewPr>
  <p:slideViewPr>
    <p:cSldViewPr snapToGrid="0" snapToObjects="1">
      <p:cViewPr>
        <p:scale>
          <a:sx n="18" d="100"/>
          <a:sy n="18" d="100"/>
        </p:scale>
        <p:origin x="311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4FAE-AB52-1746-8472-8296639506C6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F1EF-7ADD-1F43-9EC7-D7FA5A64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45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4FAE-AB52-1746-8472-8296639506C6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F1EF-7ADD-1F43-9EC7-D7FA5A64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87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4FAE-AB52-1746-8472-8296639506C6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F1EF-7ADD-1F43-9EC7-D7FA5A64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07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4FAE-AB52-1746-8472-8296639506C6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F1EF-7ADD-1F43-9EC7-D7FA5A64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7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4FAE-AB52-1746-8472-8296639506C6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F1EF-7ADD-1F43-9EC7-D7FA5A64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12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4FAE-AB52-1746-8472-8296639506C6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F1EF-7ADD-1F43-9EC7-D7FA5A64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4FAE-AB52-1746-8472-8296639506C6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F1EF-7ADD-1F43-9EC7-D7FA5A64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82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4FAE-AB52-1746-8472-8296639506C6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F1EF-7ADD-1F43-9EC7-D7FA5A64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6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4FAE-AB52-1746-8472-8296639506C6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F1EF-7ADD-1F43-9EC7-D7FA5A64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75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4FAE-AB52-1746-8472-8296639506C6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F1EF-7ADD-1F43-9EC7-D7FA5A64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07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4FAE-AB52-1746-8472-8296639506C6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F1EF-7ADD-1F43-9EC7-D7FA5A64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2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A4FAE-AB52-1746-8472-8296639506C6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2F1EF-7ADD-1F43-9EC7-D7FA5A64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ensorweb.ece.iastate.edu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934723"/>
            <a:ext cx="15621000" cy="3180077"/>
          </a:xfrm>
        </p:spPr>
        <p:txBody>
          <a:bodyPr/>
          <a:lstStyle/>
          <a:p>
            <a:r>
              <a:rPr lang="en-US" b="1" dirty="0" smtClean="0"/>
              <a:t>Sensor Web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7500" y="39387401"/>
            <a:ext cx="32918400" cy="388365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4800" dirty="0" smtClean="0"/>
              <a:t>January</a:t>
            </a:r>
            <a:r>
              <a:rPr lang="en-US" sz="4800" dirty="0"/>
              <a:t> </a:t>
            </a:r>
            <a:r>
              <a:rPr lang="en-US" sz="4800" dirty="0" smtClean="0"/>
              <a:t>          February               March                April              September          October          November              December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•Project Assigned     •Team Website                    •Public Web App         •Node Network     •Web Database                •Node Order PCB      •Home node </a:t>
            </a:r>
            <a:r>
              <a:rPr lang="en-US" sz="3200" dirty="0" err="1" smtClean="0"/>
              <a:t>Rx+Tx</a:t>
            </a:r>
            <a:r>
              <a:rPr lang="en-US" sz="3200" dirty="0" smtClean="0"/>
              <a:t>               •System Test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•Roles Formation     •Hardware Exploration      •Transceiver Testing    •Node Prototype   •2G Configuration            •Sensor Research      •Shortest path algorithm    •Final Presentation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•Three Teams	 •Establish Requirements   •Network Protocol      •Sensor Research   •Network Verification    •User Login                 •Industry Sensor Outreach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	</a:t>
            </a:r>
            <a:r>
              <a:rPr lang="en-US" sz="3200" dirty="0" smtClean="0"/>
              <a:t>	             •Server Hosting           •</a:t>
            </a:r>
            <a:r>
              <a:rPr lang="en-US" sz="3200" dirty="0" err="1" smtClean="0"/>
              <a:t>Comm</a:t>
            </a:r>
            <a:r>
              <a:rPr lang="en-US" sz="3200" dirty="0" smtClean="0"/>
              <a:t> Demo        •Node PCB Design           •Network Demo        •Node Complete	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		 </a:t>
            </a:r>
            <a:r>
              <a:rPr lang="en-US" sz="3200" dirty="0" smtClean="0"/>
              <a:t>            •Wireless Range Test			                        •System Integration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587500" y="4857321"/>
            <a:ext cx="1503045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Introduction/Motivation:</a:t>
            </a:r>
          </a:p>
          <a:p>
            <a:r>
              <a:rPr lang="en-US" sz="3600" dirty="0" smtClean="0"/>
              <a:t>Problem Statement:</a:t>
            </a:r>
          </a:p>
          <a:p>
            <a:r>
              <a:rPr lang="en-US" sz="3600" dirty="0" smtClean="0"/>
              <a:t>      •Agriculture specialist needs to decide whether or not to irrigate a field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•Existing solutions for analyzing field moisture are  20k-30k annually</a:t>
            </a:r>
          </a:p>
          <a:p>
            <a:r>
              <a:rPr lang="en-US" sz="3600" dirty="0" smtClean="0"/>
              <a:t>Sensor Web’s Solution: 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•Economical and dispensable units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•Adaptable modules that can accommodate different sensors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•A web application that aggregates data from the field into a user interface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6640" y="439732"/>
            <a:ext cx="4191000" cy="419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04030" y="4807108"/>
            <a:ext cx="1901952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Design Requirements:</a:t>
            </a:r>
          </a:p>
          <a:p>
            <a:r>
              <a:rPr lang="en-US" sz="3600" dirty="0" smtClean="0"/>
              <a:t>Functional Requirements:</a:t>
            </a:r>
          </a:p>
          <a:p>
            <a:r>
              <a:rPr lang="en-US" sz="3600" dirty="0" smtClean="0"/>
              <a:t>The system shall include...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•Home node with ability to wirelessly transmit data to a web application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•Operational nodes with wireless capabilities to send data to the Home node.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•API to receive data from the Home nodes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•Web interface to display the collected data to the user.</a:t>
            </a:r>
          </a:p>
          <a:p>
            <a:r>
              <a:rPr lang="en-US" sz="3600" dirty="0" smtClean="0"/>
              <a:t>Non-Functional: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•Radio Transceiver distance testing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28700" y="15020112"/>
            <a:ext cx="9075420" cy="210211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Operational Node:</a:t>
            </a:r>
          </a:p>
          <a:p>
            <a:r>
              <a:rPr lang="en-US" sz="2800" dirty="0" smtClean="0"/>
              <a:t>•Deployable Modules capable of: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•Receiving &amp; Transmitting Data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•Taking Sensor Measurements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•Sustainable for 6 months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•Under $15 a piece</a:t>
            </a:r>
            <a:endParaRPr lang="en-US" sz="2800" b="1" dirty="0"/>
          </a:p>
          <a:p>
            <a:endParaRPr lang="en-US" sz="3600" b="1" dirty="0" smtClean="0"/>
          </a:p>
          <a:p>
            <a:r>
              <a:rPr lang="en-US" sz="3600" b="1" dirty="0" smtClean="0"/>
              <a:t>Testing:</a:t>
            </a:r>
            <a:r>
              <a:rPr lang="en-US" sz="3600" dirty="0" smtClean="0"/>
              <a:t> </a:t>
            </a:r>
          </a:p>
          <a:p>
            <a:r>
              <a:rPr lang="en-US" sz="2800" dirty="0" smtClean="0"/>
              <a:t>Range Test: </a:t>
            </a:r>
            <a:r>
              <a:rPr lang="en-US" sz="2800" dirty="0" smtClean="0"/>
              <a:t>✓</a:t>
            </a:r>
            <a:endParaRPr lang="en-US" sz="2800" dirty="0" smtClean="0"/>
          </a:p>
          <a:p>
            <a:r>
              <a:rPr lang="en-US" sz="2800" dirty="0" smtClean="0"/>
              <a:t>      •Reliable up to 225ft </a:t>
            </a:r>
            <a:r>
              <a:rPr lang="en-US" sz="3600" dirty="0" smtClean="0"/>
              <a:t>	      </a:t>
            </a:r>
          </a:p>
          <a:p>
            <a:endParaRPr lang="en-US" sz="4400" dirty="0" smtClean="0"/>
          </a:p>
          <a:p>
            <a:endParaRPr lang="en-US" sz="4400" dirty="0" smtClean="0"/>
          </a:p>
          <a:p>
            <a:endParaRPr lang="en-US" sz="4400" dirty="0"/>
          </a:p>
          <a:p>
            <a:endParaRPr lang="en-US" sz="4400" dirty="0" smtClean="0"/>
          </a:p>
          <a:p>
            <a:endParaRPr lang="en-US" sz="4400" dirty="0"/>
          </a:p>
          <a:p>
            <a:endParaRPr lang="en-US" sz="4400" dirty="0" smtClean="0"/>
          </a:p>
          <a:p>
            <a:endParaRPr lang="en-US" sz="4400" dirty="0"/>
          </a:p>
          <a:p>
            <a:endParaRPr lang="en-US" sz="2800" dirty="0" smtClean="0"/>
          </a:p>
          <a:p>
            <a:r>
              <a:rPr lang="en-US" sz="2800" dirty="0" smtClean="0"/>
              <a:t>Network Test: </a:t>
            </a:r>
            <a:r>
              <a:rPr lang="en-US" sz="2800" dirty="0"/>
              <a:t>✓</a:t>
            </a:r>
            <a:endParaRPr lang="en-US" sz="2800" dirty="0" smtClean="0"/>
          </a:p>
          <a:p>
            <a:r>
              <a:rPr lang="en-US" sz="2800" dirty="0" smtClean="0"/>
              <a:t>      •Relay information around </a:t>
            </a:r>
            <a:r>
              <a:rPr lang="en-US" sz="2800" dirty="0" err="1" smtClean="0"/>
              <a:t>Coover</a:t>
            </a:r>
            <a:r>
              <a:rPr lang="en-US" sz="2800" dirty="0" smtClean="0"/>
              <a:t>.</a:t>
            </a:r>
          </a:p>
          <a:p>
            <a:endParaRPr lang="en-US" sz="3600" b="1" dirty="0" smtClean="0"/>
          </a:p>
          <a:p>
            <a:r>
              <a:rPr lang="en-US" sz="3600" b="1" dirty="0" smtClean="0"/>
              <a:t>PCB:</a:t>
            </a:r>
            <a:endParaRPr lang="en-US" sz="3600" b="1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 smtClean="0"/>
          </a:p>
          <a:p>
            <a:r>
              <a:rPr lang="en-US" sz="3600" b="1" dirty="0" smtClean="0"/>
              <a:t>Final Product:</a:t>
            </a:r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1921490" y="15020112"/>
            <a:ext cx="9075420" cy="20405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Home Node:</a:t>
            </a:r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2452330" y="14891342"/>
            <a:ext cx="9075420" cy="21759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Web Server:</a:t>
            </a:r>
          </a:p>
          <a:p>
            <a:r>
              <a:rPr lang="en-US" sz="4400" b="1" dirty="0" smtClean="0">
                <a:hlinkClick r:id="rId3"/>
              </a:rPr>
              <a:t>http://sensorweb.ece.iastate.edu</a:t>
            </a:r>
            <a:endParaRPr lang="en-US" sz="4400" b="1" dirty="0" smtClean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/>
          </a:p>
          <a:p>
            <a:endParaRPr lang="en-US" sz="4400" b="1" dirty="0" smtClean="0"/>
          </a:p>
          <a:p>
            <a:endParaRPr lang="en-US" sz="4400" b="1" dirty="0" smtClean="0"/>
          </a:p>
        </p:txBody>
      </p:sp>
      <p:pic>
        <p:nvPicPr>
          <p:cNvPr id="1026" name="Picture 2" descr="https://lh4.googleusercontent.com/SmNnhoNpXEInJAvHJ2UYG0p4nZ8qNLf189P7h5mSyKlZ1BLw4C5YRFwubkQHaklOjXwvIApCCUGu8ZMM6vT44kD1sqWHlQSMY7nIA39YJp3q_hbQWkq4Wt33kaNdYtA9yGllYou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8"/>
          <a:stretch/>
        </p:blipFill>
        <p:spPr bwMode="auto">
          <a:xfrm>
            <a:off x="5320145" y="20124843"/>
            <a:ext cx="4783975" cy="499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7265245"/>
            <a:ext cx="6388100" cy="2966918"/>
          </a:xfrm>
          <a:prstGeom prst="rect">
            <a:avLst/>
          </a:prstGeom>
        </p:spPr>
      </p:pic>
      <p:pic>
        <p:nvPicPr>
          <p:cNvPr id="1028" name="Picture 4" descr="https://lh5.googleusercontent.com/DRxRPdSEtkN12nSeqaaYS5QlTVb507xX_iSyzta37tzSminn_K0_Dw4MJBP0NkCPraKqrysOBMA8IiMlAOEH9eqyQxHXoCBfoYtHsJp8POkcFqidJK97O0R2tN1iB3ulykbpu6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51" y="20094055"/>
            <a:ext cx="4185544" cy="499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1215011" y="38953440"/>
            <a:ext cx="30312739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371165" y="38656260"/>
            <a:ext cx="659823" cy="59436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499845" y="38656758"/>
            <a:ext cx="659823" cy="59436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704289" y="38692121"/>
            <a:ext cx="659823" cy="59436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3370851" y="38658555"/>
            <a:ext cx="659823" cy="59436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7180849" y="38662669"/>
            <a:ext cx="659823" cy="59436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0589356" y="38647302"/>
            <a:ext cx="659823" cy="59436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4191241" y="38674199"/>
            <a:ext cx="659823" cy="59436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8772202" y="38647304"/>
            <a:ext cx="659823" cy="59436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8" t="23561" r="12586" b="17315"/>
          <a:stretch/>
        </p:blipFill>
        <p:spPr>
          <a:xfrm>
            <a:off x="1028700" y="30634957"/>
            <a:ext cx="4439728" cy="50835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731615" y="950183"/>
            <a:ext cx="112471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Members:</a:t>
            </a:r>
          </a:p>
          <a:p>
            <a:endParaRPr lang="en-US" sz="4400" dirty="0"/>
          </a:p>
          <a:p>
            <a:endParaRPr lang="en-US" sz="4400" dirty="0"/>
          </a:p>
          <a:p>
            <a:endParaRPr lang="en-US" sz="2800" b="1" dirty="0" smtClean="0"/>
          </a:p>
          <a:p>
            <a:r>
              <a:rPr lang="en-US" sz="2800" b="1" dirty="0" smtClean="0"/>
              <a:t>Advisor: </a:t>
            </a:r>
            <a:r>
              <a:rPr lang="en-US" sz="2800" dirty="0" smtClean="0"/>
              <a:t>Dr. Randall Geiger</a:t>
            </a:r>
            <a:r>
              <a:rPr lang="en-US" sz="3600" dirty="0" smtClean="0"/>
              <a:t>	</a:t>
            </a:r>
            <a:endParaRPr lang="en-US" sz="3600" dirty="0"/>
          </a:p>
        </p:txBody>
      </p:sp>
      <p:sp>
        <p:nvSpPr>
          <p:cNvPr id="24" name="TextBox 23"/>
          <p:cNvSpPr txBox="1"/>
          <p:nvPr/>
        </p:nvSpPr>
        <p:spPr>
          <a:xfrm>
            <a:off x="16731616" y="1826101"/>
            <a:ext cx="3146556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Operational Node</a:t>
            </a:r>
          </a:p>
          <a:p>
            <a:r>
              <a:rPr lang="en-US" sz="2800" dirty="0" smtClean="0"/>
              <a:t>Tim Lindquist     EE  </a:t>
            </a:r>
          </a:p>
          <a:p>
            <a:r>
              <a:rPr lang="en-US" sz="2800" dirty="0" smtClean="0"/>
              <a:t>Steve Warren     EE    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19965243" y="1834699"/>
            <a:ext cx="3160898" cy="13849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Home Node</a:t>
            </a:r>
          </a:p>
          <a:p>
            <a:r>
              <a:rPr lang="en-US" sz="2800" dirty="0" err="1" smtClean="0"/>
              <a:t>Terver</a:t>
            </a:r>
            <a:r>
              <a:rPr lang="en-US" sz="2800" dirty="0" smtClean="0"/>
              <a:t> </a:t>
            </a:r>
            <a:r>
              <a:rPr lang="en-US" sz="2800" dirty="0" err="1" smtClean="0"/>
              <a:t>Ubwa</a:t>
            </a:r>
            <a:r>
              <a:rPr lang="en-US" sz="2800" dirty="0" smtClean="0"/>
              <a:t>     EE  </a:t>
            </a:r>
          </a:p>
          <a:p>
            <a:r>
              <a:rPr lang="en-US" sz="2800" dirty="0" smtClean="0"/>
              <a:t>Khoi Cao            </a:t>
            </a:r>
            <a:r>
              <a:rPr lang="en-US" sz="2800" dirty="0" err="1" smtClean="0"/>
              <a:t>CprE</a:t>
            </a:r>
            <a:r>
              <a:rPr lang="en-US" sz="2800" dirty="0" smtClean="0"/>
              <a:t>    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23188781" y="1834698"/>
            <a:ext cx="3862220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Web Server:</a:t>
            </a:r>
          </a:p>
          <a:p>
            <a:r>
              <a:rPr lang="en-US" sz="2800" dirty="0" smtClean="0"/>
              <a:t>Ian Harris                     SE  </a:t>
            </a:r>
          </a:p>
          <a:p>
            <a:r>
              <a:rPr lang="en-US" sz="2800" dirty="0" smtClean="0"/>
              <a:t>Charlie </a:t>
            </a:r>
            <a:r>
              <a:rPr lang="en-US" sz="2800" dirty="0" err="1" smtClean="0"/>
              <a:t>Steenhagen</a:t>
            </a:r>
            <a:r>
              <a:rPr lang="en-US" sz="2800" dirty="0" smtClean="0"/>
              <a:t>    SE    </a:t>
            </a:r>
            <a:endParaRPr lang="en-US" sz="2800" dirty="0"/>
          </a:p>
        </p:txBody>
      </p:sp>
      <p:sp>
        <p:nvSpPr>
          <p:cNvPr id="25" name="Diamond 24"/>
          <p:cNvSpPr/>
          <p:nvPr/>
        </p:nvSpPr>
        <p:spPr>
          <a:xfrm>
            <a:off x="8231445" y="13112219"/>
            <a:ext cx="1443488" cy="7239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ID: 1</a:t>
            </a:r>
            <a:endParaRPr lang="en-US" sz="2000" dirty="0"/>
          </a:p>
        </p:txBody>
      </p:sp>
      <p:sp>
        <p:nvSpPr>
          <p:cNvPr id="30" name="Diamond 29"/>
          <p:cNvSpPr/>
          <p:nvPr/>
        </p:nvSpPr>
        <p:spPr>
          <a:xfrm>
            <a:off x="6413472" y="14092353"/>
            <a:ext cx="1443488" cy="7239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ID: 2</a:t>
            </a:r>
            <a:endParaRPr lang="en-US" sz="2000" dirty="0"/>
          </a:p>
        </p:txBody>
      </p:sp>
      <p:sp>
        <p:nvSpPr>
          <p:cNvPr id="31" name="Diamond 30"/>
          <p:cNvSpPr/>
          <p:nvPr/>
        </p:nvSpPr>
        <p:spPr>
          <a:xfrm>
            <a:off x="5862244" y="12704330"/>
            <a:ext cx="1443488" cy="7239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ID: 3</a:t>
            </a:r>
            <a:endParaRPr lang="en-US" sz="2000" dirty="0"/>
          </a:p>
        </p:txBody>
      </p:sp>
      <p:sp>
        <p:nvSpPr>
          <p:cNvPr id="32" name="Diamond 31"/>
          <p:cNvSpPr/>
          <p:nvPr/>
        </p:nvSpPr>
        <p:spPr>
          <a:xfrm>
            <a:off x="3292425" y="13769943"/>
            <a:ext cx="1443488" cy="7239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ID: 4</a:t>
            </a:r>
            <a:endParaRPr lang="en-US" sz="2000" dirty="0"/>
          </a:p>
        </p:txBody>
      </p:sp>
      <p:sp>
        <p:nvSpPr>
          <p:cNvPr id="33" name="Diamond 32"/>
          <p:cNvSpPr/>
          <p:nvPr/>
        </p:nvSpPr>
        <p:spPr>
          <a:xfrm>
            <a:off x="1257588" y="13028604"/>
            <a:ext cx="1443488" cy="7239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ID: 5</a:t>
            </a:r>
            <a:endParaRPr lang="en-US" sz="2000" dirty="0"/>
          </a:p>
        </p:txBody>
      </p:sp>
      <p:sp>
        <p:nvSpPr>
          <p:cNvPr id="26" name="Can 25"/>
          <p:cNvSpPr/>
          <p:nvPr/>
        </p:nvSpPr>
        <p:spPr>
          <a:xfrm>
            <a:off x="14888279" y="12807495"/>
            <a:ext cx="1272538" cy="16102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Cloud 28"/>
          <p:cNvSpPr/>
          <p:nvPr/>
        </p:nvSpPr>
        <p:spPr>
          <a:xfrm>
            <a:off x="24350134" y="12734355"/>
            <a:ext cx="3263203" cy="1683368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25" idx="1"/>
            <a:endCxn id="30" idx="3"/>
          </p:cNvCxnSpPr>
          <p:nvPr/>
        </p:nvCxnSpPr>
        <p:spPr>
          <a:xfrm flipH="1">
            <a:off x="7856960" y="13474169"/>
            <a:ext cx="374485" cy="98013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1" idx="3"/>
          </p:cNvCxnSpPr>
          <p:nvPr/>
        </p:nvCxnSpPr>
        <p:spPr>
          <a:xfrm flipH="1" flipV="1">
            <a:off x="7305732" y="13066280"/>
            <a:ext cx="1033637" cy="34741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1" idx="1"/>
            <a:endCxn id="32" idx="3"/>
          </p:cNvCxnSpPr>
          <p:nvPr/>
        </p:nvCxnSpPr>
        <p:spPr>
          <a:xfrm flipH="1">
            <a:off x="4735913" y="13066280"/>
            <a:ext cx="1126331" cy="106561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2" idx="1"/>
            <a:endCxn id="33" idx="3"/>
          </p:cNvCxnSpPr>
          <p:nvPr/>
        </p:nvCxnSpPr>
        <p:spPr>
          <a:xfrm flipH="1" flipV="1">
            <a:off x="2701076" y="13390554"/>
            <a:ext cx="591349" cy="74133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9884979" y="13413698"/>
            <a:ext cx="47226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/>
          <p:cNvCxnSpPr/>
          <p:nvPr/>
        </p:nvCxnSpPr>
        <p:spPr>
          <a:xfrm flipV="1">
            <a:off x="9884979" y="13584570"/>
            <a:ext cx="4722691" cy="14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Block Arc 1026"/>
          <p:cNvSpPr/>
          <p:nvPr/>
        </p:nvSpPr>
        <p:spPr>
          <a:xfrm rot="4226413">
            <a:off x="16282949" y="12786799"/>
            <a:ext cx="946269" cy="497341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Block Arc 68"/>
          <p:cNvSpPr/>
          <p:nvPr/>
        </p:nvSpPr>
        <p:spPr>
          <a:xfrm rot="4226413">
            <a:off x="16213285" y="12913843"/>
            <a:ext cx="705394" cy="477154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Block Arc 69"/>
          <p:cNvSpPr/>
          <p:nvPr/>
        </p:nvSpPr>
        <p:spPr>
          <a:xfrm rot="4226413">
            <a:off x="16311996" y="12623560"/>
            <a:ext cx="1214434" cy="582613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9" name="Block Arc 1028"/>
          <p:cNvSpPr/>
          <p:nvPr/>
        </p:nvSpPr>
        <p:spPr>
          <a:xfrm rot="17819818">
            <a:off x="24012279" y="12985121"/>
            <a:ext cx="614039" cy="356374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Block Arc 71"/>
          <p:cNvSpPr/>
          <p:nvPr/>
        </p:nvSpPr>
        <p:spPr>
          <a:xfrm rot="17819818">
            <a:off x="23726457" y="12880871"/>
            <a:ext cx="907743" cy="449246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Block Arc 72"/>
          <p:cNvSpPr/>
          <p:nvPr/>
        </p:nvSpPr>
        <p:spPr>
          <a:xfrm rot="17819818">
            <a:off x="23424062" y="12718681"/>
            <a:ext cx="1208430" cy="505737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199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125</TotalTime>
  <Words>302</Words>
  <Application>Microsoft Macintosh PowerPoint</Application>
  <PresentationFormat>Custom</PresentationFormat>
  <Paragraphs>136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Sensor Web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 Web</dc:title>
  <dc:creator>Tim Lindquist</dc:creator>
  <cp:lastModifiedBy>Tim Lindquist</cp:lastModifiedBy>
  <cp:revision>23</cp:revision>
  <dcterms:created xsi:type="dcterms:W3CDTF">2017-11-25T21:05:03Z</dcterms:created>
  <dcterms:modified xsi:type="dcterms:W3CDTF">2017-11-25T23:10:10Z</dcterms:modified>
</cp:coreProperties>
</file>